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6"/>
  </p:notesMasterIdLst>
  <p:sldIdLst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73" r:id="rId12"/>
    <p:sldId id="302" r:id="rId13"/>
    <p:sldId id="303" r:id="rId14"/>
    <p:sldId id="304" r:id="rId15"/>
    <p:sldId id="305" r:id="rId16"/>
    <p:sldId id="335" r:id="rId17"/>
    <p:sldId id="336" r:id="rId18"/>
    <p:sldId id="337" r:id="rId19"/>
    <p:sldId id="338" r:id="rId20"/>
    <p:sldId id="358" r:id="rId21"/>
    <p:sldId id="359" r:id="rId22"/>
    <p:sldId id="339" r:id="rId23"/>
    <p:sldId id="360" r:id="rId24"/>
    <p:sldId id="361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71" r:id="rId53"/>
    <p:sldId id="372" r:id="rId54"/>
    <p:sldId id="309" r:id="rId55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21" autoAdjust="0"/>
    <p:restoredTop sz="96530" autoAdjust="0"/>
  </p:normalViewPr>
  <p:slideViewPr>
    <p:cSldViewPr snapToGrid="0" snapToObjects="1">
      <p:cViewPr varScale="1">
        <p:scale>
          <a:sx n="118" d="100"/>
          <a:sy n="118" d="100"/>
        </p:scale>
        <p:origin x="125" y="106"/>
      </p:cViewPr>
      <p:guideLst>
        <p:guide orient="horz" pos="2160"/>
        <p:guide pos="38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21EF5-2249-4B3C-89E2-C5D55F54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94335-300C-4F67-8EA1-8FEC50024C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幻灯片">
    <p:bg>
      <p:bgPr>
        <a:pattFill prst="pct5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64" y="258233"/>
            <a:ext cx="3074796" cy="68664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bg>
      <p:bgPr>
        <a:pattFill prst="pct5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64" y="258233"/>
            <a:ext cx="3074796" cy="68664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794" y="3652933"/>
            <a:ext cx="12192000" cy="32050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幻灯片">
    <p:bg>
      <p:bgPr>
        <a:pattFill prst="pct5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94" y="0"/>
            <a:ext cx="12192000" cy="3205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64" y="258233"/>
            <a:ext cx="3074796" cy="68664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pct5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>
          <a:xfrm>
            <a:off x="4777258" y="0"/>
            <a:ext cx="7415536" cy="6858000"/>
            <a:chOff x="3582348" y="0"/>
            <a:chExt cx="5561652" cy="5143500"/>
          </a:xfrm>
          <a:solidFill>
            <a:schemeClr val="accent4">
              <a:lumMod val="75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3743908" y="0"/>
              <a:ext cx="5400092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" name="等腰三角形 3"/>
            <p:cNvSpPr/>
            <p:nvPr/>
          </p:nvSpPr>
          <p:spPr>
            <a:xfrm rot="16200000">
              <a:off x="3567455" y="2414710"/>
              <a:ext cx="215952" cy="1861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64" y="258233"/>
            <a:ext cx="3074796" cy="68664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 bwMode="auto">
          <a:xfrm>
            <a:off x="794" y="0"/>
            <a:ext cx="12191206" cy="68580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noAutofit/>
          </a:bodyPr>
          <a:lstStyle/>
          <a:p>
            <a:pPr marL="228600"/>
            <a:endParaRPr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64" y="258233"/>
            <a:ext cx="3074796" cy="68664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 bwMode="auto">
          <a:xfrm>
            <a:off x="794" y="0"/>
            <a:ext cx="12191206" cy="6858000"/>
          </a:xfrm>
          <a:prstGeom prst="rect">
            <a:avLst/>
          </a:prstGeom>
          <a:solidFill>
            <a:schemeClr val="accent1">
              <a:alpha val="74902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noAutofit/>
          </a:bodyPr>
          <a:lstStyle/>
          <a:p>
            <a:pPr marL="228600"/>
            <a:endParaRPr lang="zh-CN" altLang="en-US" sz="32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 bwMode="auto">
          <a:xfrm>
            <a:off x="6094394" y="0"/>
            <a:ext cx="6098400" cy="6858000"/>
          </a:xfrm>
          <a:prstGeom prst="rect">
            <a:avLst/>
          </a:prstGeom>
          <a:solidFill>
            <a:schemeClr val="accent3">
              <a:alpha val="75000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noAutofit/>
          </a:bodyPr>
          <a:lstStyle/>
          <a:p>
            <a:pPr marL="228600"/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 bwMode="auto">
          <a:xfrm>
            <a:off x="0" y="0"/>
            <a:ext cx="6098400" cy="6858000"/>
          </a:xfrm>
          <a:prstGeom prst="rect">
            <a:avLst/>
          </a:prstGeom>
          <a:solidFill>
            <a:schemeClr val="accent1">
              <a:alpha val="74902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noAutofit/>
          </a:bodyPr>
          <a:lstStyle/>
          <a:p>
            <a:pPr marL="228600"/>
            <a:endParaRPr lang="zh-CN" altLang="en-US" sz="32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 bwMode="auto">
          <a:xfrm>
            <a:off x="794" y="0"/>
            <a:ext cx="12191206" cy="6858000"/>
          </a:xfrm>
          <a:prstGeom prst="rect">
            <a:avLst/>
          </a:prstGeom>
          <a:solidFill>
            <a:schemeClr val="accent4">
              <a:alpha val="75000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noAutofit/>
          </a:bodyPr>
          <a:lstStyle/>
          <a:p>
            <a:pPr marL="228600"/>
            <a:endParaRPr lang="zh-CN" altLang="en-US" sz="32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flipV="1">
            <a:off x="0" y="9523"/>
            <a:ext cx="14906625" cy="5848351"/>
          </a:xfrm>
          <a:prstGeom prst="rtTriangle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309489" y="688730"/>
            <a:ext cx="198463" cy="186648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4365" y="560705"/>
            <a:ext cx="1127379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基于SpringBoot社区老人健康信息管理系统</a:t>
            </a:r>
            <a:endParaRPr lang="zh-CN" altLang="en-US" sz="6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9584" y="263194"/>
            <a:ext cx="4026090" cy="686647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系统功能结构图</a:t>
            </a:r>
            <a:endParaRPr kumimoji="1" lang="zh-CN" altLang="en-US" dirty="0" smtClean="0"/>
          </a:p>
        </p:txBody>
      </p:sp>
      <p:pic>
        <p:nvPicPr>
          <p:cNvPr id="-2147482540" name="图片 -2147482541"/>
          <p:cNvPicPr>
            <a:picLocks noChangeAspect="1"/>
          </p:cNvPicPr>
          <p:nvPr/>
        </p:nvPicPr>
        <p:blipFill>
          <a:blip r:embed="rId1"/>
          <a:srcRect t="3152"/>
          <a:stretch>
            <a:fillRect/>
          </a:stretch>
        </p:blipFill>
        <p:spPr>
          <a:xfrm>
            <a:off x="6654165" y="724535"/>
            <a:ext cx="4349750" cy="1802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39" name="图片 -2147482540"/>
          <p:cNvPicPr>
            <a:picLocks noChangeAspect="1"/>
          </p:cNvPicPr>
          <p:nvPr/>
        </p:nvPicPr>
        <p:blipFill>
          <a:blip r:embed="rId2"/>
          <a:srcRect l="1324" t="2933"/>
          <a:stretch>
            <a:fillRect/>
          </a:stretch>
        </p:blipFill>
        <p:spPr>
          <a:xfrm>
            <a:off x="6654165" y="2774950"/>
            <a:ext cx="4349750" cy="180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07" name="图片 1"/>
          <p:cNvPicPr>
            <a:picLocks noChangeAspect="1"/>
          </p:cNvPicPr>
          <p:nvPr/>
        </p:nvPicPr>
        <p:blipFill>
          <a:blip r:embed="rId3"/>
          <a:srcRect l="2806" t="2235"/>
          <a:stretch>
            <a:fillRect/>
          </a:stretch>
        </p:blipFill>
        <p:spPr>
          <a:xfrm>
            <a:off x="6654165" y="4826000"/>
            <a:ext cx="4349115" cy="180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59410" y="2614295"/>
            <a:ext cx="434911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b="0">
                <a:latin typeface="宋体" charset="0"/>
                <a:cs typeface="宋体" charset="0"/>
              </a:rPr>
              <a:t>本系统的主要功能模块可以分为管理员、医生和老人三个模块</a:t>
            </a:r>
            <a:endParaRPr lang="zh-CN" altLang="en-US" b="0">
              <a:latin typeface="宋体" charset="0"/>
              <a:cs typeface="宋体" charset="0"/>
            </a:endParaRPr>
          </a:p>
          <a:p>
            <a:pPr marL="0" indent="0" algn="l"/>
            <a:r>
              <a:rPr lang="zh-CN" altLang="en-US"/>
              <a:t>管理员端功能模块设计、医生端功能模块设计、老人端功能模块设计</a:t>
            </a:r>
            <a:endParaRPr lang="zh-CN" altLang="en-US"/>
          </a:p>
          <a:p>
            <a:pPr marL="0" indent="0"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 bwMode="auto">
          <a:xfrm>
            <a:off x="5121574" y="4315671"/>
            <a:ext cx="1826141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项目架构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5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/>
          <p:nvPr/>
        </p:nvSpPr>
        <p:spPr>
          <a:xfrm>
            <a:off x="7666074" y="2313388"/>
            <a:ext cx="3959869" cy="3935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首页说明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defTabSz="457200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/>
              <a:t>项目架构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415164" y="1551747"/>
            <a:ext cx="175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首页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框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1080135"/>
            <a:ext cx="5448935" cy="5624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 bwMode="auto">
          <a:xfrm>
            <a:off x="5121579" y="4315671"/>
            <a:ext cx="1826141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效果展示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6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04416" y="1551747"/>
            <a:ext cx="175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登录</a:t>
            </a:r>
            <a:r>
              <a:rPr lang="zh-CN" altLang="en-US" sz="2400" b="1" dirty="0" smtClean="0">
                <a:solidFill>
                  <a:schemeClr val="bg1"/>
                </a:solidFill>
                <a:ea typeface="微软雅黑"/>
              </a:rPr>
              <a:t>页面</a:t>
            </a:r>
            <a:endParaRPr lang="en-US" altLang="zh-CN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系统登录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35" y="1674495"/>
            <a:ext cx="10058400" cy="4796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老人端首页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4" name="图片 3" descr="系统老人端首页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55" y="1881505"/>
            <a:ext cx="10058400" cy="4722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医生端首页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系统医生端首页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1852930"/>
            <a:ext cx="10058400" cy="4738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421130"/>
            <a:ext cx="21932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管理员端首页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系统管理员端首页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85" y="1881505"/>
            <a:ext cx="10058400" cy="4706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7349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管理员端医保信息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管理员端居民医保信息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20" y="2012315"/>
            <a:ext cx="10058400" cy="4722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7349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医生端医保信息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4" name="图片 3" descr="医生端居民医保信息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2012315"/>
            <a:ext cx="10058400" cy="473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24638" y="2673056"/>
            <a:ext cx="3483646" cy="7489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eaLnBrk="1" latinLnBrk="0" hangingPunct="1">
              <a:defRPr sz="320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cs typeface="+mn-cs"/>
              </a:defRPr>
            </a:lvl1pPr>
            <a:lvl2pPr marL="3429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265" b="1" dirty="0">
                <a:latin typeface="+mn-lt"/>
                <a:cs typeface="Avenir Next Condensed Regular" panose="020B0806020202020204"/>
              </a:rPr>
              <a:t>项目介绍流程</a:t>
            </a:r>
            <a:endParaRPr lang="zh-CN" altLang="en-US" sz="4265" b="1" dirty="0">
              <a:latin typeface="+mn-lt"/>
              <a:cs typeface="Avenir Next Condensed Regular" panose="020B0806020202020204"/>
            </a:endParaRPr>
          </a:p>
        </p:txBody>
      </p:sp>
      <p:cxnSp>
        <p:nvCxnSpPr>
          <p:cNvPr id="43" name="直线连接符 42"/>
          <p:cNvCxnSpPr/>
          <p:nvPr/>
        </p:nvCxnSpPr>
        <p:spPr>
          <a:xfrm>
            <a:off x="1538744" y="1624338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44" name="组合 4"/>
          <p:cNvGrpSpPr/>
          <p:nvPr/>
        </p:nvGrpSpPr>
        <p:grpSpPr>
          <a:xfrm>
            <a:off x="1303566" y="896469"/>
            <a:ext cx="1489545" cy="668769"/>
            <a:chOff x="804662" y="2811771"/>
            <a:chExt cx="1489545" cy="668769"/>
          </a:xfrm>
        </p:grpSpPr>
        <p:sp>
          <p:nvSpPr>
            <p:cNvPr id="45" name="文本框 44"/>
            <p:cNvSpPr txBox="1"/>
            <p:nvPr/>
          </p:nvSpPr>
          <p:spPr>
            <a:xfrm>
              <a:off x="945761" y="3059976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135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项目简介</a:t>
              </a:r>
              <a:endParaRPr kumimoji="1" lang="zh-CN" altLang="en-US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45761" y="2811771"/>
              <a:ext cx="1348446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3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FIRST PART</a:t>
              </a:r>
              <a:endPara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47" name="等腰三角形 18"/>
            <p:cNvSpPr/>
            <p:nvPr/>
          </p:nvSpPr>
          <p:spPr>
            <a:xfrm rot="5400000">
              <a:off x="781133" y="2895348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  <p:cxnSp>
        <p:nvCxnSpPr>
          <p:cNvPr id="48" name="直线连接符 47"/>
          <p:cNvCxnSpPr/>
          <p:nvPr/>
        </p:nvCxnSpPr>
        <p:spPr>
          <a:xfrm>
            <a:off x="1538744" y="2417682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49" name="组合 5"/>
          <p:cNvGrpSpPr/>
          <p:nvPr/>
        </p:nvGrpSpPr>
        <p:grpSpPr>
          <a:xfrm>
            <a:off x="1303566" y="1689813"/>
            <a:ext cx="1824573" cy="668769"/>
            <a:chOff x="804662" y="3605115"/>
            <a:chExt cx="1824573" cy="668769"/>
          </a:xfrm>
        </p:grpSpPr>
        <p:sp>
          <p:nvSpPr>
            <p:cNvPr id="50" name="文本框 49"/>
            <p:cNvSpPr txBox="1"/>
            <p:nvPr/>
          </p:nvSpPr>
          <p:spPr>
            <a:xfrm>
              <a:off x="945761" y="3853320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135" b="1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产品优势</a:t>
              </a:r>
              <a:endParaRPr kumimoji="1" lang="zh-CN" altLang="en-US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45761" y="3605115"/>
              <a:ext cx="1683474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3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SECOND PART</a:t>
              </a:r>
              <a:endPara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52" name="等腰三角形 23"/>
            <p:cNvSpPr/>
            <p:nvPr/>
          </p:nvSpPr>
          <p:spPr>
            <a:xfrm rot="5400000">
              <a:off x="781133" y="3688692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  <p:cxnSp>
        <p:nvCxnSpPr>
          <p:cNvPr id="53" name="直线连接符 52"/>
          <p:cNvCxnSpPr/>
          <p:nvPr/>
        </p:nvCxnSpPr>
        <p:spPr>
          <a:xfrm>
            <a:off x="1538744" y="3211026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54" name="组合 11"/>
          <p:cNvGrpSpPr/>
          <p:nvPr/>
        </p:nvGrpSpPr>
        <p:grpSpPr>
          <a:xfrm>
            <a:off x="1303566" y="2483157"/>
            <a:ext cx="1564887" cy="668769"/>
            <a:chOff x="804662" y="4398459"/>
            <a:chExt cx="1564887" cy="668769"/>
          </a:xfrm>
        </p:grpSpPr>
        <p:sp>
          <p:nvSpPr>
            <p:cNvPr id="55" name="文本框 54"/>
            <p:cNvSpPr txBox="1"/>
            <p:nvPr/>
          </p:nvSpPr>
          <p:spPr>
            <a:xfrm>
              <a:off x="945761" y="4646664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609600">
                <a:defRPr/>
              </a:pPr>
              <a:r>
                <a:rPr kumimoji="1" lang="zh-CN" altLang="en-US" sz="2135" b="1" kern="0" dirty="0">
                  <a:solidFill>
                    <a:srgbClr val="FFFFFF"/>
                  </a:solidFill>
                  <a:ea typeface="微软雅黑"/>
                </a:rPr>
                <a:t>技术体系</a:t>
              </a:r>
              <a:endParaRPr kumimoji="1" lang="zh-CN" altLang="en-US" sz="2135" b="1" kern="0" dirty="0">
                <a:solidFill>
                  <a:srgbClr val="FFFFFF"/>
                </a:solidFill>
                <a:ea typeface="微软雅黑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45761" y="4398459"/>
              <a:ext cx="1423788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3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THIRD PART</a:t>
              </a:r>
              <a:endPara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57" name="等腰三角形 28"/>
            <p:cNvSpPr/>
            <p:nvPr/>
          </p:nvSpPr>
          <p:spPr>
            <a:xfrm rot="5400000">
              <a:off x="781133" y="4482036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  <p:cxnSp>
        <p:nvCxnSpPr>
          <p:cNvPr id="58" name="直线连接符 57"/>
          <p:cNvCxnSpPr/>
          <p:nvPr/>
        </p:nvCxnSpPr>
        <p:spPr>
          <a:xfrm>
            <a:off x="1538744" y="4959700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59" name="组合 14"/>
          <p:cNvGrpSpPr/>
          <p:nvPr/>
        </p:nvGrpSpPr>
        <p:grpSpPr>
          <a:xfrm>
            <a:off x="1303566" y="4231831"/>
            <a:ext cx="1744423" cy="668769"/>
            <a:chOff x="804662" y="5191803"/>
            <a:chExt cx="1744423" cy="668769"/>
          </a:xfrm>
        </p:grpSpPr>
        <p:sp>
          <p:nvSpPr>
            <p:cNvPr id="60" name="文本框 59"/>
            <p:cNvSpPr txBox="1"/>
            <p:nvPr/>
          </p:nvSpPr>
          <p:spPr>
            <a:xfrm>
              <a:off x="945761" y="5440008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609600">
                <a:defRPr/>
              </a:pPr>
              <a:r>
                <a:rPr kumimoji="1" lang="zh-CN" altLang="en-US" sz="2135" b="1" kern="0" dirty="0">
                  <a:solidFill>
                    <a:srgbClr val="FFFFFF"/>
                  </a:solidFill>
                  <a:ea typeface="微软雅黑"/>
                </a:rPr>
                <a:t>项目架构</a:t>
              </a:r>
              <a:endParaRPr kumimoji="1" lang="zh-CN" altLang="en-US" sz="2135" b="1" kern="0" dirty="0">
                <a:solidFill>
                  <a:srgbClr val="FFFFFF"/>
                </a:solidFill>
                <a:ea typeface="微软雅黑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945761" y="5191803"/>
              <a:ext cx="1603324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3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FOURTH PART</a:t>
              </a:r>
              <a:endPara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62" name="等腰三角形 33"/>
            <p:cNvSpPr/>
            <p:nvPr/>
          </p:nvSpPr>
          <p:spPr>
            <a:xfrm rot="5400000">
              <a:off x="781133" y="5275380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  <p:cxnSp>
        <p:nvCxnSpPr>
          <p:cNvPr id="23" name="直线连接符 57"/>
          <p:cNvCxnSpPr/>
          <p:nvPr/>
        </p:nvCxnSpPr>
        <p:spPr>
          <a:xfrm>
            <a:off x="1538744" y="5753044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24" name="组合 14"/>
          <p:cNvGrpSpPr/>
          <p:nvPr/>
        </p:nvGrpSpPr>
        <p:grpSpPr>
          <a:xfrm>
            <a:off x="1303566" y="5025175"/>
            <a:ext cx="1744423" cy="668769"/>
            <a:chOff x="804662" y="5191803"/>
            <a:chExt cx="1744423" cy="668769"/>
          </a:xfrm>
        </p:grpSpPr>
        <p:sp>
          <p:nvSpPr>
            <p:cNvPr id="25" name="文本框 24"/>
            <p:cNvSpPr txBox="1"/>
            <p:nvPr/>
          </p:nvSpPr>
          <p:spPr>
            <a:xfrm>
              <a:off x="945761" y="5440008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609600">
                <a:defRPr/>
              </a:pPr>
              <a:r>
                <a:rPr kumimoji="1" lang="zh-CN" altLang="en-US" sz="2135" b="1" kern="0" dirty="0">
                  <a:solidFill>
                    <a:srgbClr val="FFFFFF"/>
                  </a:solidFill>
                  <a:ea typeface="微软雅黑"/>
                </a:rPr>
                <a:t>效果展示</a:t>
              </a:r>
              <a:endParaRPr kumimoji="1" lang="zh-CN" altLang="en-US" sz="2135" b="1" kern="0" dirty="0">
                <a:solidFill>
                  <a:srgbClr val="FFFFFF"/>
                </a:solidFill>
                <a:ea typeface="微软雅黑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45761" y="5191803"/>
              <a:ext cx="1603324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3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FOURTH PART</a:t>
              </a:r>
              <a:endPara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27" name="等腰三角形 33"/>
            <p:cNvSpPr/>
            <p:nvPr/>
          </p:nvSpPr>
          <p:spPr>
            <a:xfrm rot="5400000">
              <a:off x="781133" y="5275380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  <p:cxnSp>
        <p:nvCxnSpPr>
          <p:cNvPr id="28" name="直线连接符 52"/>
          <p:cNvCxnSpPr/>
          <p:nvPr/>
        </p:nvCxnSpPr>
        <p:spPr>
          <a:xfrm>
            <a:off x="1534905" y="4077390"/>
            <a:ext cx="31431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29" name="组合 11"/>
          <p:cNvGrpSpPr/>
          <p:nvPr/>
        </p:nvGrpSpPr>
        <p:grpSpPr>
          <a:xfrm>
            <a:off x="1299727" y="3349521"/>
            <a:ext cx="1564887" cy="668769"/>
            <a:chOff x="804662" y="4398459"/>
            <a:chExt cx="1564887" cy="668769"/>
          </a:xfrm>
        </p:grpSpPr>
        <p:sp>
          <p:nvSpPr>
            <p:cNvPr id="30" name="文本框 29"/>
            <p:cNvSpPr txBox="1"/>
            <p:nvPr/>
          </p:nvSpPr>
          <p:spPr>
            <a:xfrm>
              <a:off x="945761" y="4646664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609600">
                <a:defRPr/>
              </a:pPr>
              <a:r>
                <a:rPr kumimoji="1" lang="zh-CN" altLang="en-US" sz="2135" b="1" kern="0" dirty="0">
                  <a:solidFill>
                    <a:srgbClr val="FFFFFF"/>
                  </a:solidFill>
                  <a:ea typeface="微软雅黑"/>
                </a:rPr>
                <a:t>功能列表</a:t>
              </a:r>
              <a:endParaRPr kumimoji="1" lang="zh-CN" altLang="en-US" sz="2135" b="1" kern="0" dirty="0">
                <a:solidFill>
                  <a:srgbClr val="FFFFFF"/>
                </a:solidFill>
                <a:ea typeface="微软雅黑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45761" y="4398459"/>
              <a:ext cx="1423788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3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</a:rPr>
                <a:t>THE THIRD PART</a:t>
              </a:r>
              <a:endPara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32" name="等腰三角形 28"/>
            <p:cNvSpPr/>
            <p:nvPr/>
          </p:nvSpPr>
          <p:spPr>
            <a:xfrm rot="5400000">
              <a:off x="781133" y="4482036"/>
              <a:ext cx="188157" cy="141099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7349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老人端医保信息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4" name="图片 3" descr="老人端居民医保信息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90" y="2012315"/>
            <a:ext cx="10058400" cy="4734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33166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管理员添加居民信息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管理员添加居民医保信息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40" y="2012315"/>
            <a:ext cx="10057765" cy="474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33166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老人添加居民信息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4" name="图片 3" descr="老人端居民健康信息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055" y="2012315"/>
            <a:ext cx="10057765" cy="4719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33166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管理员添加居民信息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4" name="图片 3" descr="管理员端居民健康信息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60" y="2012315"/>
            <a:ext cx="10058400" cy="474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32080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添加居民健康信息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添加居民健康信息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90" y="2012315"/>
            <a:ext cx="10058400" cy="4745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50342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管理员和以圣诞修改页面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管理员和医生端修改居民健康信息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60" y="2012315"/>
            <a:ext cx="10058400" cy="4758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6733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老人端居民就诊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老人端居民就诊历史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012315"/>
            <a:ext cx="10057765" cy="469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47358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管理员和医生端居民就诊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管理员和医生端居民就诊历史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55" y="2012315"/>
            <a:ext cx="10057765" cy="4715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9838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老人端预约页面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老人端预约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90" y="2012315"/>
            <a:ext cx="10058400" cy="4722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31832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老人端添加预约医生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老人端添加预约医生功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20" y="2012315"/>
            <a:ext cx="10058400" cy="469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 bwMode="auto">
          <a:xfrm>
            <a:off x="5121574" y="4315671"/>
            <a:ext cx="1826142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项目简介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1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45370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老人端修改预约医生功能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老人端修改预约医生功能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90" y="2012315"/>
            <a:ext cx="10058400" cy="473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4250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医生端预约列表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医生端预约列表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25" y="2012315"/>
            <a:ext cx="10058400" cy="471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41395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医生端修改就诊历史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医生端修改就诊历史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60" y="2012315"/>
            <a:ext cx="10058400" cy="4718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1761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用户管理页面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用户管理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90" y="2012315"/>
            <a:ext cx="10058400" cy="4718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1012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添加用户信息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添加用户信息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0" y="2012315"/>
            <a:ext cx="10058400" cy="473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2129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编辑用户信息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编辑用户信息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30" y="2012315"/>
            <a:ext cx="10058400" cy="4722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6981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重置用户密码页面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重置用户密码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70" y="2012315"/>
            <a:ext cx="10058400" cy="469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7101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冻结用户登录警告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冻结用户后登录警告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2012315"/>
            <a:ext cx="10058400" cy="4718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30746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分配用户角色页面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分配用户角色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5" y="1912620"/>
            <a:ext cx="10058400" cy="4754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3755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角色管理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角色管理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95" y="2012315"/>
            <a:ext cx="10058400" cy="4754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  <a:endParaRPr lang="zh-CN" altLang="zh-CN" dirty="0"/>
          </a:p>
        </p:txBody>
      </p:sp>
      <p:cxnSp>
        <p:nvCxnSpPr>
          <p:cNvPr id="15" name="直接连接符 49"/>
          <p:cNvCxnSpPr/>
          <p:nvPr/>
        </p:nvCxnSpPr>
        <p:spPr>
          <a:xfrm>
            <a:off x="3165255" y="1756504"/>
            <a:ext cx="7406329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821273" y="1951273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47" name="矩形 46"/>
          <p:cNvSpPr/>
          <p:nvPr/>
        </p:nvSpPr>
        <p:spPr>
          <a:xfrm>
            <a:off x="2802539" y="1842983"/>
            <a:ext cx="718426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bg1"/>
                </a:solidFill>
              </a:rPr>
              <a:t>       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开发一个社区老人健康信息管理系统，老人可以根据自身需要查询医保信息、健康信息、就诊历史和预约信息等相关；医生也可以随时查询老人医保信息、社区常用药物信息、预约信息和就诊历史；管理员可以通过角色管理分为老人和医生，对系统的老人信息和健康信息等进行管理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。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添加角色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添加角色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1894205"/>
            <a:ext cx="10058400" cy="4734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修改角色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修改角色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1938020"/>
            <a:ext cx="10058400" cy="471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部门管理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部门管理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1932940"/>
            <a:ext cx="10058400" cy="4738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添加部门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添加部门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60" y="1931670"/>
            <a:ext cx="10058400" cy="4702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修改部门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修改部门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925320"/>
            <a:ext cx="10058400" cy="473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菜单管理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菜单管理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1937385"/>
            <a:ext cx="10058400" cy="473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添加菜单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添加菜单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2012315"/>
            <a:ext cx="10058400" cy="4738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编辑菜单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编辑菜单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1938020"/>
            <a:ext cx="10058400" cy="473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登录日志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登录日志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2012315"/>
            <a:ext cx="10058400" cy="4706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80010" y="1551940"/>
            <a:ext cx="29705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清空登录日志提示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清空登录日志提示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2012315"/>
            <a:ext cx="10058400" cy="4734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 bwMode="auto">
          <a:xfrm>
            <a:off x="5121573" y="4315671"/>
            <a:ext cx="1826142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产品优势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2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通知管理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通知管理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1934845"/>
            <a:ext cx="10058400" cy="469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添加通知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添加通知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1875790"/>
            <a:ext cx="10058400" cy="4726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"/>
          <p:cNvSpPr/>
          <p:nvPr/>
        </p:nvSpPr>
        <p:spPr>
          <a:xfrm flipH="1">
            <a:off x="-5" y="1287003"/>
            <a:ext cx="12191997" cy="5570997"/>
          </a:xfrm>
          <a:custGeom>
            <a:avLst/>
            <a:gdLst/>
            <a:ahLst/>
            <a:cxnLst/>
            <a:rect l="l" t="t" r="r" b="b"/>
            <a:pathLst>
              <a:path w="6674989" h="2571752">
                <a:moveTo>
                  <a:pt x="0" y="0"/>
                </a:moveTo>
                <a:lnTo>
                  <a:pt x="4205978" y="0"/>
                </a:lnTo>
                <a:lnTo>
                  <a:pt x="4205978" y="2"/>
                </a:lnTo>
                <a:lnTo>
                  <a:pt x="6674989" y="2571752"/>
                </a:lnTo>
                <a:lnTo>
                  <a:pt x="4205978" y="2571752"/>
                </a:lnTo>
                <a:lnTo>
                  <a:pt x="4205978" y="2571751"/>
                </a:lnTo>
                <a:lnTo>
                  <a:pt x="0" y="257175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0" y="1287004"/>
            <a:ext cx="6145764" cy="5570997"/>
          </a:xfrm>
          <a:prstGeom prst="rtTriangl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684" y="258233"/>
            <a:ext cx="3074796" cy="686647"/>
          </a:xfrm>
        </p:spPr>
        <p:txBody>
          <a:bodyPr/>
          <a:lstStyle/>
          <a:p>
            <a:r>
              <a:rPr lang="zh-CN" altLang="en-US" dirty="0" smtClean="0"/>
              <a:t>页面</a:t>
            </a:r>
            <a:r>
              <a:rPr lang="zh-CN" altLang="en-US" dirty="0"/>
              <a:t>展示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79956" y="1551747"/>
            <a:ext cx="175393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通知详情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cxnSp>
        <p:nvCxnSpPr>
          <p:cNvPr id="2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5225" y="74275"/>
            <a:ext cx="1077917" cy="783690"/>
          </a:xfrm>
          <a:prstGeom prst="rect">
            <a:avLst/>
          </a:prstGeom>
        </p:spPr>
      </p:pic>
      <p:pic>
        <p:nvPicPr>
          <p:cNvPr id="2" name="图片 1" descr="通知详情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85" y="1727200"/>
            <a:ext cx="10058400" cy="4690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flipV="1">
            <a:off x="793" y="-1"/>
            <a:ext cx="12191207" cy="3962531"/>
          </a:xfrm>
          <a:prstGeom prst="rtTriangle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365760" y="441960"/>
            <a:ext cx="198463" cy="186648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9934" y="291631"/>
            <a:ext cx="7418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/>
            <a:r>
              <a:rPr kumimoji="1" lang="en-US" altLang="zh-CN" sz="4800" b="1" dirty="0">
                <a:solidFill>
                  <a:srgbClr val="FFFFFF"/>
                </a:solidFill>
                <a:ea typeface="微软雅黑"/>
              </a:rPr>
              <a:t>THANK</a:t>
            </a:r>
            <a:r>
              <a:rPr kumimoji="1" lang="zh-CN" altLang="en-US" sz="4800" b="1" dirty="0">
                <a:solidFill>
                  <a:srgbClr val="FFFFFF"/>
                </a:solidFill>
                <a:ea typeface="微软雅黑"/>
              </a:rPr>
              <a:t> </a:t>
            </a:r>
            <a:r>
              <a:rPr kumimoji="1" lang="en-US" altLang="zh-CN" sz="4800" b="1" dirty="0">
                <a:solidFill>
                  <a:srgbClr val="FFFFFF"/>
                </a:solidFill>
                <a:ea typeface="微软雅黑"/>
              </a:rPr>
              <a:t>YOU!</a:t>
            </a:r>
            <a:endParaRPr kumimoji="1" lang="en-US" altLang="zh-CN" sz="4800" b="1" dirty="0">
              <a:solidFill>
                <a:srgbClr val="FFFFFF"/>
              </a:solidFill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9935" y="1108113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00"/>
            <a:r>
              <a:rPr kumimoji="1" lang="zh-CN" altLang="en-US" sz="7200" b="1" dirty="0">
                <a:solidFill>
                  <a:srgbClr val="FFFFFF"/>
                </a:solidFill>
                <a:ea typeface="微软雅黑"/>
              </a:rPr>
              <a:t>感谢聆听！</a:t>
            </a:r>
            <a:endParaRPr kumimoji="1" lang="en-US" altLang="zh-CN" sz="7200" b="1" dirty="0">
              <a:solidFill>
                <a:srgbClr val="FFFFFF"/>
              </a:solidFill>
              <a:ea typeface="微软雅黑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9584" y="263194"/>
            <a:ext cx="4026090" cy="686647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社区老人健康信息管理系统优势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19216" y="482057"/>
            <a:ext cx="5012987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</a:t>
            </a:r>
            <a:r>
              <a:rPr smtClean="0">
                <a:solidFill>
                  <a:schemeClr val="bg1"/>
                </a:solidFill>
              </a:rPr>
              <a:t>社区老人健康信息管理系统采用目前比较流行的SpringBoot框架，它可以快速开发一个Spring应用。开发环境是现在比较流行的开发工具IDEA，使用的服务器是SpringBoot内嵌的Tomcat服务器。由于系统使用Java生态的技术，系统可快速部署上线并运行于多种不同的操作系统平台。</a:t>
            </a:r>
            <a:endParaRPr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smtClean="0">
                <a:solidFill>
                  <a:schemeClr val="bg1"/>
                </a:solidFill>
              </a:rPr>
              <a:t>本系统采用传统的B/S模式架构，数据库服务器采用MySQL数据库，系统和数据库的连接采用的是JDBC连接方式，进行系统和数据库之间的数据编辑和存储等操作。MySQL是一款开源的关系型数据库，由于它体积很小、速度很快、总体的成本很低，所以选择MySQL作为系统的数据库</a:t>
            </a:r>
            <a:endParaRPr smtClean="0">
              <a:solidFill>
                <a:schemeClr val="bg1"/>
              </a:solidFill>
            </a:endParaRPr>
          </a:p>
        </p:txBody>
      </p:sp>
      <p:pic>
        <p:nvPicPr>
          <p:cNvPr id="-2147482610" name="图片 1"/>
          <p:cNvPicPr>
            <a:picLocks noChangeAspect="1"/>
          </p:cNvPicPr>
          <p:nvPr/>
        </p:nvPicPr>
        <p:blipFill>
          <a:blip r:embed="rId1"/>
          <a:srcRect l="2956" t="3560" r="5661" b="2422"/>
          <a:stretch>
            <a:fillRect/>
          </a:stretch>
        </p:blipFill>
        <p:spPr>
          <a:xfrm>
            <a:off x="940435" y="1698625"/>
            <a:ext cx="3201670" cy="3262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 bwMode="auto">
          <a:xfrm>
            <a:off x="5121575" y="4315671"/>
            <a:ext cx="1826141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技术体系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3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技术栈</a:t>
            </a:r>
            <a:endParaRPr kumimoji="1" lang="zh-CN" altLang="en-US" dirty="0"/>
          </a:p>
        </p:txBody>
      </p:sp>
      <p:cxnSp>
        <p:nvCxnSpPr>
          <p:cNvPr id="19" name="直接连接符 20"/>
          <p:cNvCxnSpPr/>
          <p:nvPr/>
        </p:nvCxnSpPr>
        <p:spPr>
          <a:xfrm flipH="1">
            <a:off x="504202" y="945077"/>
            <a:ext cx="1157894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/>
        </p:spPr>
      </p:cxn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5745" y="1371600"/>
            <a:ext cx="10058400" cy="453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 bwMode="auto">
          <a:xfrm>
            <a:off x="5121578" y="4315671"/>
            <a:ext cx="1826141" cy="584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功能列表</a:t>
            </a:r>
            <a:endParaRPr lang="zh-CN" altLang="zh-CN" sz="32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34322" y="2196662"/>
            <a:ext cx="1711749" cy="1711749"/>
          </a:xfrm>
          <a:prstGeom prst="ellipse">
            <a:avLst/>
          </a:prstGeom>
          <a:solidFill>
            <a:srgbClr val="FFFFFF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0" dirty="0">
                <a:solidFill>
                  <a:schemeClr val="accent1"/>
                </a:solidFill>
              </a:rPr>
              <a:t>4</a:t>
            </a:r>
            <a:endParaRPr kumimoji="1" lang="zh-CN" altLang="en-US" sz="10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清风素材 https://12sc.taobao.com/">
  <a:themeElements>
    <a:clrScheme name="自定义 4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FAF00"/>
      </a:accent1>
      <a:accent2>
        <a:srgbClr val="7ED100"/>
      </a:accent2>
      <a:accent3>
        <a:srgbClr val="BCEF00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1103</Words>
  <Application>WPS 文字</Application>
  <PresentationFormat>宽屏</PresentationFormat>
  <Paragraphs>238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73" baseType="lpstr">
      <vt:lpstr>Arial</vt:lpstr>
      <vt:lpstr>方正书宋_GBK</vt:lpstr>
      <vt:lpstr>Wingdings</vt:lpstr>
      <vt:lpstr>Microsoft YaHei</vt:lpstr>
      <vt:lpstr>汉仪旗黑</vt:lpstr>
      <vt:lpstr>Century Gothic</vt:lpstr>
      <vt:lpstr>微软雅黑</vt:lpstr>
      <vt:lpstr>HelveticaNeueLT Pro 67 MdCn</vt:lpstr>
      <vt:lpstr>苹方-简</vt:lpstr>
      <vt:lpstr>Hiragino Sans GB W3</vt:lpstr>
      <vt:lpstr>Avenir Next Condensed Regular</vt:lpstr>
      <vt:lpstr>微软雅黑</vt:lpstr>
      <vt:lpstr>Thonburi</vt:lpstr>
      <vt:lpstr>宋体</vt:lpstr>
      <vt:lpstr>汉仪书宋二KW</vt:lpstr>
      <vt:lpstr>Arial Unicode MS</vt:lpstr>
      <vt:lpstr>Calibri</vt:lpstr>
      <vt:lpstr>Helvetica Neue</vt:lpstr>
      <vt:lpstr>Century Gothic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清风素材</dc:creator>
  <cp:keywords>12sc.taobao.com</cp:keywords>
  <dc:description>12sc.taobao.com</dc:description>
  <cp:category>12sc.taobao.com</cp:category>
  <cp:lastModifiedBy>jkmaster</cp:lastModifiedBy>
  <cp:revision>229</cp:revision>
  <dcterms:created xsi:type="dcterms:W3CDTF">2022-02-15T14:57:57Z</dcterms:created>
  <dcterms:modified xsi:type="dcterms:W3CDTF">2022-02-15T14:57:57Z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2052-3.8.0.6081</vt:lpwstr>
  </property>
</Properties>
</file>